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7" r:id="rId2"/>
    <p:sldId id="279" r:id="rId3"/>
    <p:sldId id="288" r:id="rId4"/>
    <p:sldId id="263" r:id="rId5"/>
    <p:sldId id="278" r:id="rId6"/>
    <p:sldId id="259" r:id="rId7"/>
    <p:sldId id="280" r:id="rId8"/>
    <p:sldId id="281" r:id="rId9"/>
    <p:sldId id="286" r:id="rId10"/>
    <p:sldId id="282" r:id="rId11"/>
    <p:sldId id="284" r:id="rId12"/>
    <p:sldId id="274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6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458" autoAdjust="0"/>
  </p:normalViewPr>
  <p:slideViewPr>
    <p:cSldViewPr>
      <p:cViewPr varScale="1">
        <p:scale>
          <a:sx n="77" d="100"/>
          <a:sy n="77" d="100"/>
        </p:scale>
        <p:origin x="91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C35E6-E668-46E0-810C-F4C580EE4726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D171-20F8-4B06-A8B2-9C36BCAA8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lvl="2"/>
            <a:r>
              <a:rPr lang="en-US" sz="1400" dirty="0" smtClean="0">
                <a:solidFill>
                  <a:srgbClr val="2F2B20"/>
                </a:solidFill>
                <a:latin typeface="Arial"/>
                <a:cs typeface="Arial"/>
              </a:rPr>
              <a:t>Recommendation to encourage HR to communicate with Academic Senate to draft new policies </a:t>
            </a:r>
          </a:p>
          <a:p>
            <a:pPr lvl="2"/>
            <a:r>
              <a:rPr lang="en-US" sz="1400" dirty="0" smtClean="0">
                <a:solidFill>
                  <a:srgbClr val="2F2B20"/>
                </a:solidFill>
                <a:latin typeface="Arial"/>
                <a:cs typeface="Arial"/>
              </a:rPr>
              <a:t>More appointment days for meetings with faculty instituted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D171-20F8-4B06-A8B2-9C36BCAA8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7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0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97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55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Deleted new question</a:t>
            </a:r>
            <a:r>
              <a:rPr lang="en-US" baseline="0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75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Deleted new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Deleted</a:t>
            </a:r>
            <a:r>
              <a:rPr lang="en-US" baseline="0" dirty="0" smtClean="0"/>
              <a:t> new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22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D171-20F8-4B06-A8B2-9C36BCAA81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30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405.1 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Appointment, Promotion, Tenure, Non-Reappointment, and Dismissal of Faculty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Board Policy 405.4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 Periods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D171-20F8-4B06-A8B2-9C36BCAA8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69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D171-20F8-4B06-A8B2-9C36BCAA8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9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D171-20F8-4B06-A8B2-9C36BCAA8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3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D171-20F8-4B06-A8B2-9C36BCAA81E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5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BD77F-AB6F-4A92-AC4C-FBB4C98D86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0D171-20F8-4B06-A8B2-9C36BCAA81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3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7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A5BE-D09B-9B4F-B470-8A8E1919B1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0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2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3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5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7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9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38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5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9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963D-F151-45E2-9D2F-6C1763657EDE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157AB-6546-43D3-9D54-9BBABAF0D0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1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alliance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ublichealth.uams.edu/faculty/faculty-directory/faculty/alesia-ferguson/" TargetMode="External"/><Relationship Id="rId3" Type="http://schemas.openxmlformats.org/officeDocument/2006/relationships/hyperlink" Target="http://pharmtox.uams.edu/faculty/primary-faculty/lee-ann-macmillan-crow-ph-d/" TargetMode="External"/><Relationship Id="rId7" Type="http://schemas.openxmlformats.org/officeDocument/2006/relationships/hyperlink" Target="http://doctors.uamshealth.com/profile/?pid=2725" TargetMode="External"/><Relationship Id="rId2" Type="http://schemas.openxmlformats.org/officeDocument/2006/relationships/hyperlink" Target="http://nursing.uams.edu/research/faculty-research-interest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althprofessions.uams.edu/programs/emergencymedicalsciences/faculty/" TargetMode="External"/><Relationship Id="rId5" Type="http://schemas.openxmlformats.org/officeDocument/2006/relationships/hyperlink" Target="http://educationaldevelopment.uams.edu/about-us/faculty-and-staff-3/laura-smith-olinde/" TargetMode="External"/><Relationship Id="rId4" Type="http://schemas.openxmlformats.org/officeDocument/2006/relationships/hyperlink" Target="http://mbim.uams.edu/faculty/primary-faculty/daniel-e-voth-ph-d/" TargetMode="External"/><Relationship Id="rId9" Type="http://schemas.openxmlformats.org/officeDocument/2006/relationships/hyperlink" Target="http://pharmcollege.uams.edu/departments-units/pharmaceutical-sciences/pharmaceutical-sciences-faculty/howard-hendrickson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8229600" cy="2519664"/>
          </a:xfrm>
        </p:spPr>
      </p:pic>
      <p:sp>
        <p:nvSpPr>
          <p:cNvPr id="5" name="TextBox 4"/>
          <p:cNvSpPr txBox="1"/>
          <p:nvPr/>
        </p:nvSpPr>
        <p:spPr>
          <a:xfrm>
            <a:off x="2286000" y="4495800"/>
            <a:ext cx="4267200" cy="2123658"/>
          </a:xfrm>
          <a:prstGeom prst="rect">
            <a:avLst/>
          </a:prstGeom>
          <a:solidFill>
            <a:schemeClr val="bg2">
              <a:lumMod val="9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SPRING 2018 FULL FACULTY MEETING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057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858" y="381000"/>
            <a:ext cx="4557713" cy="73093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/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/>
              <a:t>Communications </a:t>
            </a:r>
            <a:r>
              <a:rPr lang="en-US" b="1" dirty="0"/>
              <a:t>Committee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030" y="1371600"/>
            <a:ext cx="3505199" cy="2133599"/>
          </a:xfrm>
          <a:solidFill>
            <a:schemeClr val="bg2">
              <a:lumMod val="90000"/>
              <a:alpha val="63000"/>
            </a:schemeClr>
          </a:solidFill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Abdallah Hayar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(since 8/30/2017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); also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webmaster (since 2011),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20000"/>
              </a:lnSpc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Linda A. Deloney,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Mahendran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Mahadevan,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Maxim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Dobretsov</a:t>
            </a: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lnSpc>
                <a:spcPct val="120000"/>
              </a:lnSpc>
              <a:buNone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charges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of this committee are: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general support of faculty communication, research communication, and clinical communication 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UAMS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forum for beneficial suggestions, concerns, and complaints in this area and produce recommendations for the Senate to consider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681789"/>
            <a:ext cx="1347430" cy="1379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91000" y="2286000"/>
            <a:ext cx="4673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-Updating the Academic Senate website with information useful for faculty to communicate with the Academic Senate such </a:t>
            </a:r>
            <a:r>
              <a:rPr lang="en-US" dirty="0"/>
              <a:t>as contact </a:t>
            </a:r>
            <a:r>
              <a:rPr lang="en-US" dirty="0"/>
              <a:t>information of current officers and representatives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-Posting announcements regarding faculty town hall meetings.</a:t>
            </a:r>
          </a:p>
          <a:p>
            <a:endParaRPr lang="en-US" dirty="0"/>
          </a:p>
          <a:p>
            <a:r>
              <a:rPr lang="en-US" dirty="0"/>
              <a:t>-</a:t>
            </a:r>
            <a:r>
              <a:rPr lang="en-US" dirty="0"/>
              <a:t>Posting the Academic Senate Council </a:t>
            </a:r>
            <a:r>
              <a:rPr lang="en-US" dirty="0"/>
              <a:t>minutes and faculty surveys.</a:t>
            </a:r>
          </a:p>
          <a:p>
            <a:endParaRPr lang="en-US" dirty="0"/>
          </a:p>
          <a:p>
            <a:r>
              <a:rPr lang="en-US" dirty="0"/>
              <a:t>-Provide links to other Arkansas Academic Senates and related Associations.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4001" t="11319" r="2844" b="25410"/>
          <a:stretch/>
        </p:blipFill>
        <p:spPr>
          <a:xfrm>
            <a:off x="5257800" y="1601409"/>
            <a:ext cx="3685953" cy="35560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965479"/>
            <a:ext cx="32741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</a:t>
            </a:r>
            <a:r>
              <a:rPr lang="en-US" sz="2000" dirty="0"/>
              <a:t>Kept </a:t>
            </a:r>
            <a:r>
              <a:rPr lang="en-US" sz="2000" dirty="0"/>
              <a:t>the faculty informed by posting  materials related to Arkansas System Tenure Policy 405.1 </a:t>
            </a:r>
            <a:r>
              <a:rPr lang="en-US" sz="2000" dirty="0"/>
              <a:t>revision.  &gt;</a:t>
            </a:r>
            <a:r>
              <a:rPr lang="en-US" sz="2000" dirty="0"/>
              <a:t>800 </a:t>
            </a:r>
            <a:r>
              <a:rPr lang="en-US" sz="2000" dirty="0"/>
              <a:t>visitors since </a:t>
            </a:r>
            <a:r>
              <a:rPr lang="en-US" sz="2000" dirty="0"/>
              <a:t>November 22, </a:t>
            </a:r>
            <a:r>
              <a:rPr lang="en-US" sz="2000" dirty="0"/>
              <a:t>2017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162734" y="324930"/>
            <a:ext cx="7453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Communications </a:t>
            </a:r>
            <a:r>
              <a:rPr lang="en-US" sz="3600" b="1" dirty="0"/>
              <a:t>Committee </a:t>
            </a:r>
            <a:r>
              <a:rPr lang="en-US" b="1" dirty="0">
                <a:solidFill>
                  <a:srgbClr val="FF0000"/>
                </a:solidFill>
              </a:rPr>
              <a:t>(Recent activities)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734" y="963169"/>
            <a:ext cx="5662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http://academicsenate.uams.edu/minutes/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331" y="3379448"/>
            <a:ext cx="4316230" cy="303573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8288" y="3995678"/>
            <a:ext cx="3266911" cy="2585323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Future Plans:</a:t>
            </a:r>
            <a:br>
              <a:rPr lang="en-US" b="1" u="sng" dirty="0"/>
            </a:br>
            <a:endParaRPr lang="en-US" b="1" u="sng" dirty="0"/>
          </a:p>
          <a:p>
            <a:r>
              <a:rPr lang="en-US" dirty="0"/>
              <a:t>-Generate a monthly or quarterly Academic Senate Newsletter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-Design </a:t>
            </a:r>
            <a:r>
              <a:rPr lang="en-US" dirty="0"/>
              <a:t>strategies to promote faculty communications and participation in institutional governance.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9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Research Committee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8443" y="1002091"/>
            <a:ext cx="3350137" cy="477862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800" b="1" dirty="0" smtClean="0"/>
              <a:t>Chair: Paul </a:t>
            </a:r>
            <a:r>
              <a:rPr lang="en-US" sz="2800" b="1" dirty="0" smtClean="0"/>
              <a:t>Prather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9225" y="1296133"/>
            <a:ext cx="4041775" cy="639762"/>
          </a:xfrm>
        </p:spPr>
        <p:txBody>
          <a:bodyPr/>
          <a:lstStyle/>
          <a:p>
            <a:r>
              <a:rPr lang="en-US" dirty="0"/>
              <a:t>Members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6569" y="1981013"/>
            <a:ext cx="2765232" cy="3475038"/>
          </a:xfrm>
          <a:solidFill>
            <a:schemeClr val="bg2">
              <a:lumMod val="90000"/>
              <a:alpha val="5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Borrelli, Michael J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Dobretsov, Maxim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Fuhrman, Barbara J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Hendrickson, Howard P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Heo, Seongkum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Howard, Valerie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Kenchaiah, Satish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Lefler, Leanne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Macmillan-</a:t>
            </a:r>
            <a:r>
              <a:rPr lang="en-US" sz="2000" dirty="0" err="1"/>
              <a:t>crow,LeeAnn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Rosenbaum, Thea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Steelman, Susan C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Storrie, Brian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768" y="1276451"/>
            <a:ext cx="1438212" cy="144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1600" y="1066800"/>
            <a:ext cx="3276600" cy="2523768"/>
          </a:xfrm>
          <a:prstGeom prst="rect">
            <a:avLst/>
          </a:prstGeom>
          <a:solidFill>
            <a:schemeClr val="bg2">
              <a:lumMod val="90000"/>
              <a:alpha val="62000"/>
            </a:schemeClr>
          </a:solidFill>
        </p:spPr>
        <p:txBody>
          <a:bodyPr wrap="square">
            <a:spAutoFit/>
          </a:bodyPr>
          <a:lstStyle/>
          <a:p>
            <a:pPr fontAlgn="base"/>
            <a:r>
              <a:rPr lang="en-US" sz="2000" b="1" dirty="0"/>
              <a:t>Charge: </a:t>
            </a:r>
            <a:r>
              <a:rPr lang="en-US" sz="2000" dirty="0"/>
              <a:t>Work within UAMS research mission for communication and exchange of ideas as the basis for a deliberative synthesis &amp; collaboration across campus research entities.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01189" y="3735762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Report</a:t>
            </a:r>
          </a:p>
          <a:p>
            <a:r>
              <a:rPr lang="en-US" dirty="0"/>
              <a:t>-</a:t>
            </a:r>
            <a:r>
              <a:rPr lang="en-US" dirty="0" smtClean="0"/>
              <a:t>Discussed </a:t>
            </a:r>
            <a:r>
              <a:rPr lang="en-US" dirty="0"/>
              <a:t>participation of the Academic Senate as potential “coaches” to help with</a:t>
            </a:r>
          </a:p>
          <a:p>
            <a:r>
              <a:rPr lang="en-US" dirty="0"/>
              <a:t>assimilation, personal and professional development, career choice, retention, etc., of</a:t>
            </a:r>
          </a:p>
          <a:p>
            <a:r>
              <a:rPr lang="en-US" dirty="0" smtClean="0"/>
              <a:t>Students</a:t>
            </a:r>
          </a:p>
          <a:p>
            <a:r>
              <a:rPr lang="en-US" dirty="0"/>
              <a:t>-</a:t>
            </a:r>
            <a:r>
              <a:rPr lang="en-US" dirty="0"/>
              <a:t>Ideas </a:t>
            </a:r>
            <a:r>
              <a:rPr lang="en-US" dirty="0"/>
              <a:t>to improve and enhance research on campus (e.g., establish more</a:t>
            </a:r>
          </a:p>
          <a:p>
            <a:r>
              <a:rPr lang="en-US" dirty="0"/>
              <a:t>collaborations with the goal of increasing publishing, grant submissions, etc.).</a:t>
            </a:r>
          </a:p>
          <a:p>
            <a:r>
              <a:rPr lang="en-US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7123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4941" y="2215956"/>
            <a:ext cx="7465742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dirty="0">
                <a:solidFill>
                  <a:srgbClr val="333333"/>
                </a:solidFill>
                <a:latin typeface="Arial" panose="020B0604020202020204" pitchFamily="34" charset="0"/>
              </a:rPr>
              <a:t>UAMS Academic Senate </a:t>
            </a:r>
          </a:p>
          <a:p>
            <a:pPr algn="ctr"/>
            <a:r>
              <a:rPr lang="en-US" sz="3750" dirty="0">
                <a:solidFill>
                  <a:srgbClr val="333333"/>
                </a:solidFill>
                <a:latin typeface="Arial" panose="020B0604020202020204" pitchFamily="34" charset="0"/>
              </a:rPr>
              <a:t>Faculty Satisfaction and Concerns Survey 2017</a:t>
            </a:r>
            <a:r>
              <a:rPr lang="en-US" sz="37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830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45" y="920778"/>
            <a:ext cx="16740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u="sng" dirty="0"/>
              <a:t>OVERALL RESPONSE:</a:t>
            </a:r>
          </a:p>
          <a:p>
            <a:r>
              <a:rPr lang="en-US" sz="1350" b="1" dirty="0"/>
              <a:t>2011: 519</a:t>
            </a:r>
          </a:p>
          <a:p>
            <a:r>
              <a:rPr lang="en-US" sz="1350" b="1" dirty="0"/>
              <a:t>2013: 490</a:t>
            </a:r>
          </a:p>
          <a:p>
            <a:r>
              <a:rPr lang="en-US" sz="1350" b="1" dirty="0"/>
              <a:t>2017:</a:t>
            </a:r>
            <a:r>
              <a:rPr lang="en-US" sz="1350" b="1" dirty="0">
                <a:solidFill>
                  <a:srgbClr val="FF0000"/>
                </a:solidFill>
              </a:rPr>
              <a:t> 160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33575" y="3250253"/>
          <a:ext cx="5241729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598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078576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026123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310432">
                  <a:extLst>
                    <a:ext uri="{9D8B030D-6E8A-4147-A177-3AD203B41FA5}">
                      <a16:colId xmlns:a16="http://schemas.microsoft.com/office/drawing/2014/main" xmlns="" val="274321474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TRACK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NON-TENURE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TENURE-TRACK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49943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TENURED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1367053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1633575" y="4347533"/>
          <a:ext cx="5241729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363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013654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310432">
                  <a:extLst>
                    <a:ext uri="{9D8B030D-6E8A-4147-A177-3AD203B41FA5}">
                      <a16:colId xmlns:a16="http://schemas.microsoft.com/office/drawing/2014/main" xmlns="" val="274321474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GENDER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FEMALE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55%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MALE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54%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49943065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633575" y="5170493"/>
          <a:ext cx="5241730" cy="84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302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084811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001185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310432">
                  <a:extLst>
                    <a:ext uri="{9D8B030D-6E8A-4147-A177-3AD203B41FA5}">
                      <a16:colId xmlns:a16="http://schemas.microsoft.com/office/drawing/2014/main" xmlns="" val="274321474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PART-TIME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FULL-TIME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94%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49943065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/>
          </p:nvPr>
        </p:nvGraphicFramePr>
        <p:xfrm>
          <a:off x="1633575" y="1210463"/>
          <a:ext cx="5241729" cy="2024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598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066107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038592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310432">
                  <a:extLst>
                    <a:ext uri="{9D8B030D-6E8A-4147-A177-3AD203B41FA5}">
                      <a16:colId xmlns:a16="http://schemas.microsoft.com/office/drawing/2014/main" xmlns="" val="274321474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COLLEGE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FF00"/>
                          </a:solidFill>
                        </a:rPr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332589">
                <a:tc>
                  <a:txBody>
                    <a:bodyPr/>
                    <a:lstStyle/>
                    <a:p>
                      <a:r>
                        <a:rPr lang="en-US" sz="1400" dirty="0"/>
                        <a:t>HEALTH-RELATED</a:t>
                      </a:r>
                      <a:r>
                        <a:rPr lang="en-US" sz="1400" baseline="0" dirty="0"/>
                        <a:t> PROF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21% (33)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MEDICINE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73.5%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0000"/>
                          </a:solidFill>
                        </a:rPr>
                        <a:t>34%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 (54)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4994306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NURSING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10% (16)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1367053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PHARMACY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7%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15% (24)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2989295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PUBLIC HEALTH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2%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14% (22)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3459198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400" dirty="0"/>
                        <a:t>OTHER (AA)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7% (11)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8925191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75304" y="1726211"/>
            <a:ext cx="21955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Clear that clinical</a:t>
            </a:r>
          </a:p>
          <a:p>
            <a:r>
              <a:rPr lang="en-US" sz="1350" dirty="0"/>
              <a:t>faculty had low participation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6811512" y="3421973"/>
            <a:ext cx="172842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Shown for ALL faculty.</a:t>
            </a:r>
          </a:p>
          <a:p>
            <a:r>
              <a:rPr lang="en-US" sz="1350" dirty="0"/>
              <a:t>C</a:t>
            </a:r>
            <a:r>
              <a:rPr lang="en-US" sz="1350" dirty="0"/>
              <a:t>ollege breakdown</a:t>
            </a:r>
          </a:p>
          <a:p>
            <a:r>
              <a:rPr lang="en-US" sz="1350" dirty="0"/>
              <a:t>w</a:t>
            </a:r>
            <a:r>
              <a:rPr lang="en-US" sz="1350" dirty="0"/>
              <a:t>ill be on website…</a:t>
            </a:r>
          </a:p>
        </p:txBody>
      </p:sp>
    </p:spTree>
    <p:extLst>
      <p:ext uri="{BB962C8B-B14F-4D97-AF65-F5344CB8AC3E}">
        <p14:creationId xmlns:p14="http://schemas.microsoft.com/office/powerpoint/2010/main" val="2238936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039C7-9441-A346-B138-3140F86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24" y="1792618"/>
            <a:ext cx="7886700" cy="994172"/>
          </a:xfrm>
        </p:spPr>
        <p:txBody>
          <a:bodyPr/>
          <a:lstStyle/>
          <a:p>
            <a:r>
              <a:rPr lang="en-US" dirty="0"/>
              <a:t>Education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9EE0480-6A61-C04A-8D80-F2C1912B0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6925" y="2654914"/>
          <a:ext cx="8184614" cy="2553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734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521056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4122442832"/>
                    </a:ext>
                  </a:extLst>
                </a:gridCol>
              </a:tblGrid>
              <a:tr h="517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 what extent do you agree with the following statements: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5219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UAMS encourages educational 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excellence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4784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Excellence in teaching is </a:t>
                      </a:r>
                      <a:r>
                        <a:rPr lang="en-US" sz="14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recognized/rewarded</a:t>
                      </a:r>
                      <a:endParaRPr lang="en-US" sz="1400" b="0" i="0" u="none" strike="noStrike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3.11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3.24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 smtClean="0">
                          <a:solidFill>
                            <a:schemeClr val="accent1"/>
                          </a:solidFill>
                        </a:rPr>
                        <a:t>3.44/2.94</a:t>
                      </a:r>
                      <a:endParaRPr lang="en-US" sz="1400" b="1" u="sng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49943065"/>
                  </a:ext>
                </a:extLst>
              </a:tr>
              <a:tr h="51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Education is well supported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3.16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3.02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13670530"/>
                  </a:ext>
                </a:extLst>
              </a:tr>
              <a:tr h="5177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Education valued = with research / clinical activity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</a:rPr>
                        <a:t>2.36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u="none" dirty="0" smtClean="0">
                          <a:solidFill>
                            <a:schemeClr val="tx1"/>
                          </a:solidFill>
                        </a:rPr>
                        <a:t>2.45</a:t>
                      </a:r>
                      <a:endParaRPr 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2.37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3998836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3919" y="1238620"/>
            <a:ext cx="182762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5= strongly agree</a:t>
            </a:r>
          </a:p>
          <a:p>
            <a:r>
              <a:rPr lang="en-US" sz="1350" dirty="0"/>
              <a:t>4= agree</a:t>
            </a:r>
          </a:p>
          <a:p>
            <a:r>
              <a:rPr lang="en-US" sz="1350" dirty="0"/>
              <a:t>3= no opinion</a:t>
            </a:r>
          </a:p>
          <a:p>
            <a:r>
              <a:rPr lang="en-US" sz="1350" dirty="0"/>
              <a:t>2 = disagree</a:t>
            </a:r>
          </a:p>
          <a:p>
            <a:r>
              <a:rPr lang="en-US" sz="1350" dirty="0"/>
              <a:t>1 = strongly disagree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20665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039C7-9441-A346-B138-3140F86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70" y="982842"/>
            <a:ext cx="7886700" cy="623931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9EE0480-6A61-C04A-8D80-F2C1912B0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568" y="2011684"/>
          <a:ext cx="8183576" cy="207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863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287888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4122442832"/>
                    </a:ext>
                  </a:extLst>
                </a:gridCol>
              </a:tblGrid>
              <a:tr h="5177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 what extent do you agree with the following statements: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5219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UAMS policy and practices encourage excellence on research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5177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Bridging mechanisms and policies for research are adequate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2.81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113670530"/>
                  </a:ext>
                </a:extLst>
              </a:tr>
              <a:tr h="5177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 have adequate opportunities to collaborate with other faculty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3.36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3.40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3.59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1105021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068677" y="903689"/>
            <a:ext cx="182762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5= strongly agree</a:t>
            </a:r>
          </a:p>
          <a:p>
            <a:r>
              <a:rPr lang="en-US" sz="1350" dirty="0"/>
              <a:t>4= agree</a:t>
            </a:r>
          </a:p>
          <a:p>
            <a:r>
              <a:rPr lang="en-US" sz="1350" dirty="0"/>
              <a:t>3= no opinion</a:t>
            </a:r>
          </a:p>
          <a:p>
            <a:r>
              <a:rPr lang="en-US" sz="1350" dirty="0"/>
              <a:t>2 = disagree</a:t>
            </a:r>
          </a:p>
          <a:p>
            <a:r>
              <a:rPr lang="en-US" sz="1350" dirty="0"/>
              <a:t>1 = strongly disagree</a:t>
            </a:r>
            <a:endParaRPr lang="en-US" sz="135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A9EE0480-6A61-C04A-8D80-F2C1912B0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6568" y="4229695"/>
          <a:ext cx="8183576" cy="157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863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287888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4122442832"/>
                    </a:ext>
                  </a:extLst>
                </a:gridCol>
              </a:tblGrid>
              <a:tr h="537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The following administrative support entities and policies facilitate research at UAMS: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54180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Core</a:t>
                      </a:r>
                      <a:r>
                        <a:rPr lang="en-US" sz="1400" b="0" i="0" u="none" strike="noStrike" kern="1200" baseline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Facilities</a:t>
                      </a:r>
                      <a:endParaRPr lang="en-US" sz="1400" b="0" i="0" u="none" strike="noStrike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3.13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3.21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3.46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49662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4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IRB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3.85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4994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425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039C7-9441-A346-B138-3140F86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17" y="1814081"/>
            <a:ext cx="7886700" cy="623931"/>
          </a:xfrm>
        </p:spPr>
        <p:txBody>
          <a:bodyPr>
            <a:normAutofit fontScale="90000"/>
          </a:bodyPr>
          <a:lstStyle/>
          <a:p>
            <a:r>
              <a:rPr lang="en-US" dirty="0"/>
              <a:t>Faculty Affairs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992C01F-54A7-D64D-B98E-9AFC53CA61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49" y="5464579"/>
          <a:ext cx="8184615" cy="481778"/>
        </p:xfrm>
        <a:graphic>
          <a:graphicData uri="http://schemas.openxmlformats.org/drawingml/2006/table">
            <a:tbl>
              <a:tblPr/>
              <a:tblGrid>
                <a:gridCol w="6784226">
                  <a:extLst>
                    <a:ext uri="{9D8B030D-6E8A-4147-A177-3AD203B41FA5}">
                      <a16:colId xmlns:a16="http://schemas.microsoft.com/office/drawing/2014/main" xmlns="" val="3791014729"/>
                    </a:ext>
                  </a:extLst>
                </a:gridCol>
                <a:gridCol w="1400390">
                  <a:extLst>
                    <a:ext uri="{9D8B030D-6E8A-4147-A177-3AD203B41FA5}">
                      <a16:colId xmlns:a16="http://schemas.microsoft.com/office/drawing/2014/main" xmlns="" val="3534700467"/>
                    </a:ext>
                  </a:extLst>
                </a:gridCol>
              </a:tblGrid>
              <a:tr h="26164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90562988"/>
                  </a:ext>
                </a:extLst>
              </a:tr>
              <a:tr h="22013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6172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9EE0480-6A61-C04A-8D80-F2C1912B0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9756" y="2438012"/>
          <a:ext cx="8183576" cy="21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863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287888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4122442832"/>
                    </a:ext>
                  </a:extLst>
                </a:gridCol>
              </a:tblGrid>
              <a:tr h="515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 what extent do you agree with the following statements: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41915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Policies for recruitment and retention of faculty are appropriate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870731290"/>
                  </a:ext>
                </a:extLst>
              </a:tr>
              <a:tr h="4157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Annual letters of appointment and pay agreements are prompt and well explained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734722339"/>
                  </a:ext>
                </a:extLst>
              </a:tr>
              <a:tr h="4157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Annual pay agreements include collegial two-way discussions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2.45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2.56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471162615"/>
                  </a:ext>
                </a:extLst>
              </a:tr>
              <a:tr h="41579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Processes used in annual reviews of job performance are transparent and fair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3.12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56335445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12538" y="1197522"/>
            <a:ext cx="182762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5= strongly agree</a:t>
            </a:r>
          </a:p>
          <a:p>
            <a:r>
              <a:rPr lang="en-US" sz="1350" dirty="0"/>
              <a:t>4= agree</a:t>
            </a:r>
          </a:p>
          <a:p>
            <a:r>
              <a:rPr lang="en-US" sz="1350" dirty="0"/>
              <a:t>3= no opinion</a:t>
            </a:r>
          </a:p>
          <a:p>
            <a:r>
              <a:rPr lang="en-US" sz="1350" dirty="0"/>
              <a:t>2 = disagree</a:t>
            </a:r>
          </a:p>
          <a:p>
            <a:r>
              <a:rPr lang="en-US" sz="1350" dirty="0"/>
              <a:t>1 = strongly disagree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594464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039C7-9441-A346-B138-3140F86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82" y="1755026"/>
            <a:ext cx="7886700" cy="623931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9EE0480-6A61-C04A-8D80-F2C1912B0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4820" y="2617322"/>
          <a:ext cx="8183576" cy="2229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863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287888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402913">
                  <a:extLst>
                    <a:ext uri="{9D8B030D-6E8A-4147-A177-3AD203B41FA5}">
                      <a16:colId xmlns:a16="http://schemas.microsoft.com/office/drawing/2014/main" xmlns="" val="4122442832"/>
                    </a:ext>
                  </a:extLst>
                </a:gridCol>
              </a:tblGrid>
              <a:tr h="557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 what extent do you agree with the following statements: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557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Good inter-faculty communications exist between Colleges at UAMS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2.76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2.68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3113670530"/>
                  </a:ext>
                </a:extLst>
              </a:tr>
              <a:tr h="557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Good inter-faculty communication exists in your College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639988363"/>
                  </a:ext>
                </a:extLst>
              </a:tr>
              <a:tr h="55742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Good inter-faculty communication exists in your Department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3.66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21105021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12538" y="1197522"/>
            <a:ext cx="182762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5= strongly agree</a:t>
            </a:r>
          </a:p>
          <a:p>
            <a:r>
              <a:rPr lang="en-US" sz="1350" dirty="0"/>
              <a:t>4= agree</a:t>
            </a:r>
          </a:p>
          <a:p>
            <a:r>
              <a:rPr lang="en-US" sz="1350" dirty="0"/>
              <a:t>3= no opinion</a:t>
            </a:r>
          </a:p>
          <a:p>
            <a:r>
              <a:rPr lang="en-US" sz="1350" dirty="0"/>
              <a:t>2 = disagree</a:t>
            </a:r>
          </a:p>
          <a:p>
            <a:r>
              <a:rPr lang="en-US" sz="1350" dirty="0"/>
              <a:t>1 = strongly disagree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61589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039C7-9441-A346-B138-3140F86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912" y="1766410"/>
            <a:ext cx="7886700" cy="486294"/>
          </a:xfrm>
        </p:spPr>
        <p:txBody>
          <a:bodyPr>
            <a:normAutofit/>
          </a:bodyPr>
          <a:lstStyle/>
          <a:p>
            <a:r>
              <a:rPr lang="en-US" sz="2400" dirty="0"/>
              <a:t>Collegiality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9EE0480-6A61-C04A-8D80-F2C1912B0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5912" y="2310235"/>
          <a:ext cx="8553471" cy="3374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6402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094445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314557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1198067">
                  <a:extLst>
                    <a:ext uri="{9D8B030D-6E8A-4147-A177-3AD203B41FA5}">
                      <a16:colId xmlns:a16="http://schemas.microsoft.com/office/drawing/2014/main" xmlns="" val="4122442832"/>
                    </a:ext>
                  </a:extLst>
                </a:gridCol>
              </a:tblGrid>
              <a:tr h="657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Rate the quality of give and take collegial discussions between you and each of the following: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Chancellor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2674876511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Your Dean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2.47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532499399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Your Department Chair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3113670530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1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Your Division Chief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3.78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3.88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639988363"/>
                  </a:ext>
                </a:extLst>
              </a:tr>
              <a:tr h="35058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Your peers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2110502100"/>
                  </a:ext>
                </a:extLst>
              </a:tr>
              <a:tr h="321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Your mentors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734722339"/>
                  </a:ext>
                </a:extLst>
              </a:tr>
              <a:tr h="321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Your mentees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3.98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471162615"/>
                  </a:ext>
                </a:extLst>
              </a:tr>
              <a:tr h="32137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Your students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3.84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3.88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3.97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56335445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12538" y="1084216"/>
            <a:ext cx="182762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5= strongly agree</a:t>
            </a:r>
          </a:p>
          <a:p>
            <a:r>
              <a:rPr lang="en-US" sz="1350" dirty="0"/>
              <a:t>4= agree</a:t>
            </a:r>
          </a:p>
          <a:p>
            <a:r>
              <a:rPr lang="en-US" sz="1350" dirty="0"/>
              <a:t>3= no opinion</a:t>
            </a:r>
          </a:p>
          <a:p>
            <a:r>
              <a:rPr lang="en-US" sz="1350" dirty="0"/>
              <a:t>2 = disagree</a:t>
            </a:r>
          </a:p>
          <a:p>
            <a:r>
              <a:rPr lang="en-US" sz="1350" dirty="0"/>
              <a:t>1 = strongly disagree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0002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5562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0039C7-9441-A346-B138-3140F86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61" y="2130024"/>
            <a:ext cx="7886700" cy="290617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Satisfaction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C992C01F-54A7-D64D-B98E-9AFC53CA61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665" y="5726429"/>
          <a:ext cx="8721803" cy="220134"/>
        </p:xfrm>
        <a:graphic>
          <a:graphicData uri="http://schemas.openxmlformats.org/drawingml/2006/table">
            <a:tbl>
              <a:tblPr/>
              <a:tblGrid>
                <a:gridCol w="7500159">
                  <a:extLst>
                    <a:ext uri="{9D8B030D-6E8A-4147-A177-3AD203B41FA5}">
                      <a16:colId xmlns:a16="http://schemas.microsoft.com/office/drawing/2014/main" xmlns="" val="3791014729"/>
                    </a:ext>
                  </a:extLst>
                </a:gridCol>
                <a:gridCol w="1221644">
                  <a:extLst>
                    <a:ext uri="{9D8B030D-6E8A-4147-A177-3AD203B41FA5}">
                      <a16:colId xmlns:a16="http://schemas.microsoft.com/office/drawing/2014/main" xmlns="" val="3534700467"/>
                    </a:ext>
                  </a:extLst>
                </a:gridCol>
              </a:tblGrid>
              <a:tr h="220134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61727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A9EE0480-6A61-C04A-8D80-F2C1912B02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7396" y="2649070"/>
          <a:ext cx="8721803" cy="225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189">
                  <a:extLst>
                    <a:ext uri="{9D8B030D-6E8A-4147-A177-3AD203B41FA5}">
                      <a16:colId xmlns:a16="http://schemas.microsoft.com/office/drawing/2014/main" xmlns="" val="1378468078"/>
                    </a:ext>
                  </a:extLst>
                </a:gridCol>
                <a:gridCol w="1490870">
                  <a:extLst>
                    <a:ext uri="{9D8B030D-6E8A-4147-A177-3AD203B41FA5}">
                      <a16:colId xmlns:a16="http://schemas.microsoft.com/office/drawing/2014/main" xmlns="" val="3334158939"/>
                    </a:ext>
                  </a:extLst>
                </a:gridCol>
                <a:gridCol w="1562432">
                  <a:extLst>
                    <a:ext uri="{9D8B030D-6E8A-4147-A177-3AD203B41FA5}">
                      <a16:colId xmlns:a16="http://schemas.microsoft.com/office/drawing/2014/main" xmlns="" val="2222023004"/>
                    </a:ext>
                  </a:extLst>
                </a:gridCol>
                <a:gridCol w="2552314">
                  <a:extLst>
                    <a:ext uri="{9D8B030D-6E8A-4147-A177-3AD203B41FA5}">
                      <a16:colId xmlns:a16="http://schemas.microsoft.com/office/drawing/2014/main" xmlns="" val="4122442832"/>
                    </a:ext>
                  </a:extLst>
                </a:gridCol>
              </a:tblGrid>
              <a:tr h="3035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How well are you satisfied with: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296005111"/>
                  </a:ext>
                </a:extLst>
              </a:tr>
              <a:tr h="28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Rank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649943065"/>
                  </a:ext>
                </a:extLst>
              </a:tr>
              <a:tr h="28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Salary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3.09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2674876511"/>
                  </a:ext>
                </a:extLst>
              </a:tr>
              <a:tr h="28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Benefits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3.71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532499399"/>
                  </a:ext>
                </a:extLst>
              </a:tr>
              <a:tr h="28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Office Space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3.99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3113670530"/>
                  </a:ext>
                </a:extLst>
              </a:tr>
              <a:tr h="28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Faculty diversity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639988363"/>
                  </a:ext>
                </a:extLst>
              </a:tr>
              <a:tr h="280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</a:rPr>
                        <a:t>Your life outside UAMS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4.25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21105021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Salary incentives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2.74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xmlns="" val="173472233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712538" y="1084216"/>
            <a:ext cx="182762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5= strongly agree</a:t>
            </a:r>
          </a:p>
          <a:p>
            <a:r>
              <a:rPr lang="en-US" sz="1350" dirty="0"/>
              <a:t>4= agree</a:t>
            </a:r>
          </a:p>
          <a:p>
            <a:r>
              <a:rPr lang="en-US" sz="1350" dirty="0"/>
              <a:t>3= no opinion</a:t>
            </a:r>
          </a:p>
          <a:p>
            <a:r>
              <a:rPr lang="en-US" sz="1350" dirty="0"/>
              <a:t>2 = disagree</a:t>
            </a:r>
          </a:p>
          <a:p>
            <a:r>
              <a:rPr lang="en-US" sz="1350" dirty="0"/>
              <a:t>1 = strongly disagree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04783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2F2B20"/>
                </a:solidFill>
                <a:latin typeface="Arial"/>
                <a:cs typeface="Arial"/>
              </a:rPr>
              <a:t>Invited Speaker</a:t>
            </a:r>
            <a:endParaRPr lang="en-US" b="1" dirty="0">
              <a:solidFill>
                <a:srgbClr val="2F2B20"/>
              </a:solidFill>
              <a:latin typeface="Arial"/>
              <a:cs typeface="Arial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7467600" cy="4648200"/>
          </a:xfrm>
          <a:solidFill>
            <a:schemeClr val="bg2">
              <a:lumMod val="90000"/>
              <a:alpha val="5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 smtClean="0"/>
              <a:t>Jerry Adams</a:t>
            </a:r>
            <a:r>
              <a:rPr lang="en-US" sz="2800" b="1" dirty="0"/>
              <a:t> </a:t>
            </a:r>
            <a:endParaRPr lang="en-US" sz="2400" dirty="0"/>
          </a:p>
          <a:p>
            <a:r>
              <a:rPr lang="en-US" sz="2400" dirty="0"/>
              <a:t>Jerry Adams is the President/CEO of the </a:t>
            </a:r>
            <a:r>
              <a:rPr lang="en-US" sz="2400" b="1" dirty="0"/>
              <a:t>Arkansas Research Alliance</a:t>
            </a:r>
            <a:r>
              <a:rPr lang="en-US" sz="2400" dirty="0"/>
              <a:t>, an economic development </a:t>
            </a:r>
            <a:r>
              <a:rPr lang="en-US" sz="2400" dirty="0" smtClean="0"/>
              <a:t>non-profit. Its </a:t>
            </a:r>
            <a:r>
              <a:rPr lang="en-US" sz="2400" dirty="0"/>
              <a:t>primary focus is to leverage university-based job-creating research in Arkansas. </a:t>
            </a:r>
            <a:r>
              <a:rPr lang="en-US" sz="2400" dirty="0" smtClean="0"/>
              <a:t>(</a:t>
            </a:r>
            <a:r>
              <a:rPr lang="en-US" sz="2400" u="sng" dirty="0">
                <a:hlinkClick r:id="rId3"/>
              </a:rPr>
              <a:t>www.aralliance.org</a:t>
            </a:r>
            <a:r>
              <a:rPr lang="en-US" sz="2400" dirty="0" smtClean="0"/>
              <a:t>).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“UAMS &amp; the Arkansas Research Alliance: A Strategic Perspective”</a:t>
            </a:r>
            <a:endParaRPr lang="en-US" sz="2400" dirty="0"/>
          </a:p>
          <a:p>
            <a:pPr marL="114300" indent="0"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marL="114300" indent="0">
              <a:buNone/>
            </a:pPr>
            <a:endParaRPr lang="en-US" sz="2400" b="1" dirty="0">
              <a:latin typeface="Arial"/>
              <a:cs typeface="Arial"/>
            </a:endParaRPr>
          </a:p>
          <a:p>
            <a:pPr marL="114300" indent="0">
              <a:buNone/>
            </a:pPr>
            <a:endParaRPr lang="en-US" sz="2400" b="1" dirty="0" smtClean="0">
              <a:latin typeface="Arial"/>
              <a:cs typeface="Arial"/>
            </a:endParaRPr>
          </a:p>
          <a:p>
            <a:pPr marL="114300" indent="0" algn="ctr">
              <a:buNone/>
            </a:pPr>
            <a:r>
              <a:rPr lang="en-US" sz="2400" dirty="0" smtClean="0">
                <a:latin typeface="Arial"/>
                <a:cs typeface="Arial"/>
              </a:rPr>
              <a:t> </a:t>
            </a:r>
          </a:p>
          <a:p>
            <a:pPr marL="114300" indent="0" algn="ctr">
              <a:buNone/>
            </a:pPr>
            <a:r>
              <a:rPr lang="en-US" sz="2400" dirty="0">
                <a:latin typeface="Arial"/>
                <a:cs typeface="Arial"/>
              </a:rPr>
              <a:t> </a:t>
            </a:r>
          </a:p>
          <a:p>
            <a:pPr lvl="1"/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392" y="6096033"/>
            <a:ext cx="1959215" cy="60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7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Minutes Fall Full Faculty meeting</a:t>
            </a:r>
          </a:p>
          <a:p>
            <a:pPr lvl="1"/>
            <a:r>
              <a:rPr lang="en-US" dirty="0" smtClean="0"/>
              <a:t>10-25-17</a:t>
            </a:r>
          </a:p>
          <a:p>
            <a:pPr lvl="1"/>
            <a:r>
              <a:rPr lang="en-US" dirty="0" smtClean="0"/>
              <a:t>Minutes of AS Council available on website for your review of A.S. activities </a:t>
            </a:r>
          </a:p>
          <a:p>
            <a:r>
              <a:rPr lang="en-US" dirty="0" smtClean="0"/>
              <a:t>Agenda</a:t>
            </a:r>
          </a:p>
          <a:p>
            <a:pPr lvl="1"/>
            <a:r>
              <a:rPr lang="en-US" dirty="0" smtClean="0"/>
              <a:t>Year end report of Academic Senate</a:t>
            </a:r>
          </a:p>
          <a:p>
            <a:pPr lvl="1"/>
            <a:r>
              <a:rPr lang="en-US" dirty="0" smtClean="0"/>
              <a:t>Committee reports</a:t>
            </a:r>
          </a:p>
          <a:p>
            <a:pPr lvl="1"/>
            <a:r>
              <a:rPr lang="en-US" dirty="0" smtClean="0"/>
              <a:t>Results of Election 2018</a:t>
            </a:r>
          </a:p>
          <a:p>
            <a:pPr lvl="1"/>
            <a:r>
              <a:rPr lang="en-US" dirty="0" smtClean="0"/>
              <a:t>Results of Faculty Survey</a:t>
            </a:r>
          </a:p>
          <a:p>
            <a:pPr lvl="1"/>
            <a:r>
              <a:rPr lang="en-US" dirty="0" smtClean="0"/>
              <a:t>Guest Speaker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0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1640" y="6248467"/>
            <a:ext cx="1714286" cy="53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2F2B20"/>
                </a:solidFill>
                <a:latin typeface="Arial"/>
                <a:cs typeface="Arial"/>
              </a:rPr>
              <a:t>Year-End Report: Activities</a:t>
            </a:r>
            <a:endParaRPr lang="en-US" sz="4000" b="1" dirty="0">
              <a:solidFill>
                <a:srgbClr val="2F2B2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43" y="1219200"/>
            <a:ext cx="8686800" cy="55626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Initiatives</a:t>
            </a:r>
          </a:p>
          <a:p>
            <a:pPr lvl="1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Communication with Human Resources regarding benefit changes </a:t>
            </a:r>
          </a:p>
          <a:p>
            <a:pPr lvl="1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Chancellor’s Search</a:t>
            </a:r>
          </a:p>
          <a:p>
            <a:pPr lvl="1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OSPAN advisory committee</a:t>
            </a:r>
          </a:p>
          <a:p>
            <a:pPr lvl="1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Logo created</a:t>
            </a:r>
          </a:p>
          <a:p>
            <a:pPr lvl="1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Suggestions for GUS from faculty perspective</a:t>
            </a:r>
          </a:p>
          <a:p>
            <a:pPr lvl="1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Worked with administration with evolving policy for reduction in faculty salaries due to performance</a:t>
            </a:r>
          </a:p>
          <a:p>
            <a:pPr lvl="2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Ad Hoc Committee appointed to help develop policy, Dr. Howard Hendrickson, Chair </a:t>
            </a:r>
          </a:p>
          <a:p>
            <a:pPr lvl="2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Representatives included department chairs &amp; faculty</a:t>
            </a:r>
          </a:p>
          <a:p>
            <a:pPr lvl="2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5 points identified across colleges/clinicians (see 9-27-17 meeting minutes)</a:t>
            </a:r>
          </a:p>
          <a:p>
            <a:pPr lvl="2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Suggest that these are good starting point for upcoming changes. </a:t>
            </a:r>
            <a:endParaRPr lang="en-US" sz="1400" dirty="0" smtClean="0">
              <a:solidFill>
                <a:srgbClr val="2F2B20"/>
              </a:solidFill>
              <a:latin typeface="Arial"/>
              <a:cs typeface="Arial"/>
            </a:endParaRPr>
          </a:p>
          <a:p>
            <a:pPr lvl="1"/>
            <a:r>
              <a:rPr lang="en-US" sz="1800" dirty="0">
                <a:solidFill>
                  <a:srgbClr val="2F2B20"/>
                </a:solidFill>
                <a:latin typeface="Arial"/>
                <a:cs typeface="Arial"/>
              </a:rPr>
              <a:t>Communication from faculty members shared with Provost </a:t>
            </a:r>
          </a:p>
          <a:p>
            <a:pPr lvl="1"/>
            <a:r>
              <a:rPr lang="en-US" sz="1800" dirty="0" smtClean="0">
                <a:solidFill>
                  <a:srgbClr val="2F2B20"/>
                </a:solidFill>
                <a:latin typeface="Arial"/>
                <a:cs typeface="Arial"/>
              </a:rPr>
              <a:t>Sponsored a needy family at Christmas</a:t>
            </a:r>
          </a:p>
          <a:p>
            <a:pPr lvl="1"/>
            <a:endParaRPr lang="en-US" sz="1800" dirty="0" smtClean="0">
              <a:solidFill>
                <a:srgbClr val="2F2B20"/>
              </a:solidFill>
              <a:latin typeface="Arial"/>
              <a:cs typeface="Arial"/>
            </a:endParaRPr>
          </a:p>
          <a:p>
            <a:pPr marL="914400" lvl="2" indent="0">
              <a:buNone/>
            </a:pPr>
            <a:endParaRPr lang="en-US" sz="1400" dirty="0" smtClean="0">
              <a:solidFill>
                <a:srgbClr val="2F2B2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716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solidFill>
                  <a:srgbClr val="2F2B20"/>
                </a:solidFill>
                <a:latin typeface="Arial"/>
                <a:cs typeface="Arial"/>
              </a:rPr>
              <a:t>Year-End Report: Activities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154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sz="2400" i="1" dirty="0" smtClean="0">
                <a:solidFill>
                  <a:srgbClr val="2F2B20"/>
                </a:solidFill>
                <a:latin typeface="Arial"/>
                <a:cs typeface="Arial"/>
              </a:rPr>
              <a:t>Appointment, Promotion, Tenure, Non-Reappointment, and Dismissal of Faculty </a:t>
            </a:r>
            <a:r>
              <a:rPr lang="en-US" sz="2400" i="1" dirty="0">
                <a:solidFill>
                  <a:srgbClr val="2F2B20"/>
                </a:solidFill>
                <a:latin typeface="Arial"/>
                <a:cs typeface="Arial"/>
              </a:rPr>
              <a:t>Policy Revisions </a:t>
            </a:r>
            <a:r>
              <a:rPr lang="en-US" sz="2400" dirty="0">
                <a:solidFill>
                  <a:srgbClr val="2F2B20"/>
                </a:solidFill>
                <a:latin typeface="Arial"/>
                <a:cs typeface="Arial"/>
              </a:rPr>
              <a:t>405.1, </a:t>
            </a: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405.4</a:t>
            </a:r>
          </a:p>
          <a:p>
            <a:pPr marL="0" indent="0">
              <a:buNone/>
            </a:pPr>
            <a:endParaRPr lang="en-US" sz="2400" dirty="0" smtClean="0">
              <a:solidFill>
                <a:srgbClr val="2F2B20"/>
              </a:solidFill>
              <a:latin typeface="Arial"/>
              <a:cs typeface="Arial"/>
            </a:endParaRPr>
          </a:p>
          <a:p>
            <a:pPr lvl="1"/>
            <a:r>
              <a:rPr lang="en-US" sz="2300" dirty="0">
                <a:solidFill>
                  <a:srgbClr val="2F2B20"/>
                </a:solidFill>
                <a:latin typeface="Arial"/>
                <a:cs typeface="Arial"/>
              </a:rPr>
              <a:t>Communication with faculty: Website, </a:t>
            </a:r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blogs, newspapers</a:t>
            </a:r>
            <a:endParaRPr lang="en-US" sz="2300" dirty="0">
              <a:solidFill>
                <a:srgbClr val="2F2B20"/>
              </a:solidFill>
              <a:latin typeface="Arial"/>
              <a:cs typeface="Arial"/>
            </a:endParaRPr>
          </a:p>
          <a:p>
            <a:pPr lvl="1"/>
            <a:r>
              <a:rPr lang="en-US" sz="2300" dirty="0">
                <a:solidFill>
                  <a:srgbClr val="2F2B20"/>
                </a:solidFill>
                <a:latin typeface="Arial"/>
                <a:cs typeface="Arial"/>
              </a:rPr>
              <a:t>Letters to Board of Trustees &amp; Dr. Bobbitt requesting </a:t>
            </a:r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representation</a:t>
            </a:r>
          </a:p>
          <a:p>
            <a:pPr lvl="1"/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Analyzed changes/communicated recommendations from faculty</a:t>
            </a:r>
            <a:endParaRPr lang="en-US" sz="2300" dirty="0">
              <a:solidFill>
                <a:srgbClr val="2F2B20"/>
              </a:solidFill>
              <a:latin typeface="Arial"/>
              <a:cs typeface="Arial"/>
            </a:endParaRPr>
          </a:p>
          <a:p>
            <a:pPr lvl="1"/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Sponsored 2 Faculty Town Halls </a:t>
            </a:r>
          </a:p>
          <a:p>
            <a:pPr lvl="1"/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Petition drafted: signed by ~700 faculty voicing opposition to 405.1 draft &amp; sent</a:t>
            </a:r>
          </a:p>
          <a:p>
            <a:pPr lvl="1"/>
            <a:r>
              <a:rPr lang="en-US" sz="2300" dirty="0">
                <a:solidFill>
                  <a:srgbClr val="2F2B20"/>
                </a:solidFill>
                <a:latin typeface="Arial"/>
                <a:cs typeface="Arial"/>
              </a:rPr>
              <a:t>Attendance at 2 Board of Trustee meetings </a:t>
            </a:r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&amp; UA System counsel</a:t>
            </a:r>
          </a:p>
          <a:p>
            <a:pPr lvl="1"/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A.S. did not fully support the revisions, asked for a delay of vote for further revisions</a:t>
            </a:r>
          </a:p>
          <a:p>
            <a:pPr lvl="1"/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Positive Outcomes/many successes because of A.S. participation:</a:t>
            </a:r>
          </a:p>
          <a:p>
            <a:pPr lvl="2"/>
            <a:r>
              <a:rPr lang="en-US" sz="2600" dirty="0" smtClean="0">
                <a:solidFill>
                  <a:srgbClr val="2F2B20"/>
                </a:solidFill>
                <a:latin typeface="Arial"/>
                <a:cs typeface="Arial"/>
              </a:rPr>
              <a:t>Insisted on being at the table: Communication with faculty at must!</a:t>
            </a:r>
          </a:p>
          <a:p>
            <a:pPr lvl="2"/>
            <a:r>
              <a:rPr lang="en-US" sz="2600" dirty="0" smtClean="0">
                <a:solidFill>
                  <a:srgbClr val="2F2B20"/>
                </a:solidFill>
                <a:latin typeface="Arial"/>
                <a:cs typeface="Arial"/>
              </a:rPr>
              <a:t>Terms defined (</a:t>
            </a:r>
            <a:r>
              <a:rPr lang="en-US" sz="2600" dirty="0" err="1" smtClean="0">
                <a:solidFill>
                  <a:srgbClr val="2F2B20"/>
                </a:solidFill>
                <a:latin typeface="Arial"/>
                <a:cs typeface="Arial"/>
              </a:rPr>
              <a:t>unsat</a:t>
            </a:r>
            <a:r>
              <a:rPr lang="en-US" sz="2600" dirty="0" smtClean="0">
                <a:solidFill>
                  <a:srgbClr val="2F2B20"/>
                </a:solidFill>
                <a:latin typeface="Arial"/>
                <a:cs typeface="Arial"/>
              </a:rPr>
              <a:t> performance)</a:t>
            </a:r>
          </a:p>
          <a:p>
            <a:pPr lvl="2"/>
            <a:r>
              <a:rPr lang="en-US" sz="2600" dirty="0" smtClean="0">
                <a:solidFill>
                  <a:srgbClr val="2F2B20"/>
                </a:solidFill>
                <a:latin typeface="Arial"/>
                <a:cs typeface="Arial"/>
              </a:rPr>
              <a:t>Remediation plan timeline extension (“meaningful progress” added)</a:t>
            </a:r>
          </a:p>
          <a:p>
            <a:pPr lvl="2"/>
            <a:r>
              <a:rPr lang="en-US" sz="2600" dirty="0" smtClean="0">
                <a:solidFill>
                  <a:srgbClr val="2F2B20"/>
                </a:solidFill>
                <a:latin typeface="Arial"/>
                <a:cs typeface="Arial"/>
              </a:rPr>
              <a:t>Academic freedom terms redefined</a:t>
            </a:r>
          </a:p>
          <a:p>
            <a:pPr lvl="2"/>
            <a:r>
              <a:rPr lang="en-US" sz="2600" dirty="0" smtClean="0">
                <a:solidFill>
                  <a:srgbClr val="2F2B20"/>
                </a:solidFill>
                <a:latin typeface="Arial"/>
                <a:cs typeface="Arial"/>
              </a:rPr>
              <a:t>Collegiality “clause” changed</a:t>
            </a:r>
          </a:p>
          <a:p>
            <a:pPr lvl="1"/>
            <a:r>
              <a:rPr lang="en-US" sz="2300" dirty="0">
                <a:solidFill>
                  <a:srgbClr val="2F2B20"/>
                </a:solidFill>
                <a:latin typeface="Arial"/>
                <a:cs typeface="Arial"/>
              </a:rPr>
              <a:t>**Annual </a:t>
            </a:r>
            <a:r>
              <a:rPr lang="en-US" sz="2300" dirty="0">
                <a:solidFill>
                  <a:srgbClr val="2F2B20"/>
                </a:solidFill>
                <a:latin typeface="Arial"/>
                <a:cs typeface="Arial"/>
              </a:rPr>
              <a:t>Performance Evaluation at UAMS: Policy still </a:t>
            </a:r>
            <a:r>
              <a:rPr lang="en-US" sz="2300" dirty="0" smtClean="0">
                <a:solidFill>
                  <a:srgbClr val="2F2B20"/>
                </a:solidFill>
                <a:latin typeface="Arial"/>
                <a:cs typeface="Arial"/>
              </a:rPr>
              <a:t>needed, </a:t>
            </a:r>
            <a:r>
              <a:rPr lang="en-US" sz="2300" dirty="0">
                <a:solidFill>
                  <a:srgbClr val="2F2B20"/>
                </a:solidFill>
                <a:latin typeface="Arial"/>
                <a:cs typeface="Arial"/>
              </a:rPr>
              <a:t>peer review to be added</a:t>
            </a:r>
            <a:endParaRPr lang="en-US" sz="2300" dirty="0">
              <a:solidFill>
                <a:srgbClr val="2F2B20"/>
              </a:solidFill>
              <a:latin typeface="Arial"/>
              <a:cs typeface="Arial"/>
            </a:endParaRPr>
          </a:p>
          <a:p>
            <a:pPr marL="914400" lvl="2" indent="0">
              <a:buNone/>
            </a:pPr>
            <a:endParaRPr lang="en-US" sz="1400" dirty="0" smtClean="0">
              <a:solidFill>
                <a:srgbClr val="2F2B20"/>
              </a:solidFill>
              <a:latin typeface="Arial"/>
              <a:cs typeface="Arial"/>
            </a:endParaRPr>
          </a:p>
          <a:p>
            <a:pPr lvl="2"/>
            <a:endParaRPr lang="en-US" sz="1400" dirty="0" smtClean="0">
              <a:solidFill>
                <a:srgbClr val="2F2B20"/>
              </a:solidFill>
              <a:latin typeface="Arial"/>
              <a:cs typeface="Arial"/>
            </a:endParaRPr>
          </a:p>
          <a:p>
            <a:pPr lvl="2"/>
            <a:endParaRPr lang="en-US" sz="1400" dirty="0" smtClean="0">
              <a:solidFill>
                <a:srgbClr val="2F2B20"/>
              </a:solidFill>
              <a:latin typeface="Arial"/>
              <a:cs typeface="Arial"/>
            </a:endParaRPr>
          </a:p>
          <a:p>
            <a:pPr lvl="2"/>
            <a:endParaRPr lang="en-US" sz="1400" dirty="0" smtClean="0">
              <a:solidFill>
                <a:srgbClr val="2F2B20"/>
              </a:solidFill>
              <a:latin typeface="Arial"/>
              <a:cs typeface="Arial"/>
            </a:endParaRPr>
          </a:p>
          <a:p>
            <a:pPr lvl="2"/>
            <a:endParaRPr lang="en-US" sz="1400" dirty="0">
              <a:solidFill>
                <a:srgbClr val="2F2B20"/>
              </a:solidFill>
              <a:latin typeface="Arial"/>
              <a:cs typeface="Arial"/>
            </a:endParaRPr>
          </a:p>
          <a:p>
            <a:pPr lvl="1"/>
            <a:endParaRPr lang="en-US" sz="1600" dirty="0">
              <a:solidFill>
                <a:srgbClr val="2F2B2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2B20"/>
                </a:solidFill>
                <a:latin typeface="Arial"/>
                <a:cs typeface="Arial"/>
              </a:rPr>
              <a:t>Collaboration, Communication</a:t>
            </a:r>
            <a:endParaRPr lang="en-US" sz="3600" b="1" dirty="0">
              <a:solidFill>
                <a:srgbClr val="2F2B2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52596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Academic Senate Council meets monthly</a:t>
            </a:r>
          </a:p>
          <a:p>
            <a:pPr>
              <a:buClrTx/>
            </a:pP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Full Academic Senate meets twice per year</a:t>
            </a:r>
          </a:p>
          <a:p>
            <a:pPr>
              <a:buClrTx/>
            </a:pP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Academic Senate Council meets with UAMS Leadership monthly</a:t>
            </a:r>
          </a:p>
          <a:p>
            <a:pPr>
              <a:buClrTx/>
            </a:pP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All Academic </a:t>
            </a: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Senate College Representatives meet with College Leadership </a:t>
            </a:r>
          </a:p>
          <a:p>
            <a:pPr>
              <a:buClrTx/>
            </a:pP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Minutes of the Academic Senate are available on our website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http://academicsenate.uams.edu/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buClrTx/>
            </a:pPr>
            <a:r>
              <a:rPr lang="en-US" sz="2400" dirty="0">
                <a:solidFill>
                  <a:srgbClr val="2F2B20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cademic Senate weekly </a:t>
            </a: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calendar</a:t>
            </a:r>
          </a:p>
          <a:p>
            <a:pPr lvl="1"/>
            <a:r>
              <a:rPr lang="en-US" sz="2400" dirty="0">
                <a:solidFill>
                  <a:srgbClr val="2F2B20"/>
                </a:solidFill>
                <a:latin typeface="Arial"/>
                <a:cs typeface="Arial"/>
              </a:rPr>
              <a:t>New entities added</a:t>
            </a:r>
          </a:p>
          <a:p>
            <a:pPr lvl="1">
              <a:buClrTx/>
            </a:pPr>
            <a:r>
              <a:rPr lang="en-US" sz="2400" dirty="0" smtClean="0">
                <a:solidFill>
                  <a:srgbClr val="2F2B20"/>
                </a:solidFill>
                <a:latin typeface="Arial"/>
                <a:cs typeface="Arial"/>
              </a:rPr>
              <a:t>Senate website linked in Friday email</a:t>
            </a:r>
          </a:p>
          <a:p>
            <a:pPr>
              <a:buClrTx/>
            </a:pPr>
            <a:endParaRPr lang="en-US" sz="2400" dirty="0">
              <a:solidFill>
                <a:srgbClr val="2F2B20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934" y="6019800"/>
            <a:ext cx="1714286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8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2264"/>
            <a:ext cx="57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Council Representatives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738208"/>
              </p:ext>
            </p:extLst>
          </p:nvPr>
        </p:nvGraphicFramePr>
        <p:xfrm>
          <a:off x="228600" y="533400"/>
          <a:ext cx="8763000" cy="6341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4000"/>
                <a:gridCol w="1219200"/>
                <a:gridCol w="2362200"/>
                <a:gridCol w="1828800"/>
                <a:gridCol w="1828800"/>
              </a:tblGrid>
              <a:tr h="2238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Appoint. Method</a:t>
                      </a:r>
                      <a:endParaRPr lang="en-US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Position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Name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Term Year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Month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2238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Campus Vote</a:t>
                      </a:r>
                      <a:endParaRPr lang="en-US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President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>
                          <a:effectLst/>
                          <a:highlight>
                            <a:srgbClr val="FFFF00"/>
                          </a:highlight>
                          <a:hlinkClick r:id="rId2"/>
                        </a:rPr>
                        <a:t>Leanne Lefler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2017-2018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3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Vote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President-Elect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>
                          <a:effectLst/>
                          <a:highlight>
                            <a:srgbClr val="FFFF00"/>
                          </a:highlight>
                          <a:hlinkClick r:id="rId3"/>
                        </a:rPr>
                        <a:t>Lee Ann MacMillan-Crow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2017-2018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2238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Vote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Past President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>
                          <a:effectLst/>
                          <a:highlight>
                            <a:srgbClr val="FFFF00"/>
                          </a:highlight>
                          <a:hlinkClick r:id="rId4"/>
                        </a:rPr>
                        <a:t>Daniel Voth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2017-2018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2238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Vote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Secretary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>
                          <a:effectLst/>
                          <a:hlinkClick r:id="rId5"/>
                        </a:rPr>
                        <a:t>Laura Smith-Olinde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2017-2019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22385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Vote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Parliamentarian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>
                          <a:effectLst/>
                          <a:highlight>
                            <a:srgbClr val="FFFF00"/>
                          </a:highlight>
                          <a:hlinkClick r:id="rId6"/>
                        </a:rPr>
                        <a:t>Danny Bercher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2015-2018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079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Vote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Member-at-Large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>
                          <a:effectLst/>
                          <a:highlight>
                            <a:srgbClr val="FFFF00"/>
                          </a:highlight>
                          <a:hlinkClick r:id="rId7"/>
                        </a:rPr>
                        <a:t>Steven Post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2016-2018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079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Vote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Member-at-Large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>
                          <a:effectLst/>
                          <a:hlinkClick r:id="rId8"/>
                        </a:rPr>
                        <a:t>Alesia Ferguson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2017-2019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079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Campus Vote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Member-at-Large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sng" kern="1200" dirty="0">
                          <a:effectLst/>
                          <a:hlinkClick r:id="rId9"/>
                        </a:rPr>
                        <a:t>Howard Hendrickson</a:t>
                      </a:r>
                      <a:endParaRPr lang="en-US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2017-2019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March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3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Appointed or Vote within College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Health Professions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Benjamin Willett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Tiffany Huitt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2015-2018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2016-2018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Sept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Sept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3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Appointed or Vote within College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Graduate School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Gunnar Boysen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Andrew James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2016-2018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2015-2018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May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May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3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Appointed or Vote within College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Public Health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Saleema Karim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Feifei Wei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2016-2018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2016-2018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May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May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3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Appointed or Vote within College 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Medicine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Regis Renard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Thea Rosenbaum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2016-2018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2017-2019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Jan</a:t>
                      </a:r>
                      <a:br>
                        <a:rPr lang="en-US" sz="1400" kern="1200" dirty="0">
                          <a:effectLst/>
                        </a:rPr>
                      </a:br>
                      <a:r>
                        <a:rPr lang="en-US" sz="1400" kern="1200" dirty="0" err="1">
                          <a:effectLst/>
                        </a:rPr>
                        <a:t>Jan</a:t>
                      </a:r>
                      <a:endParaRPr lang="en-US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3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Appointed or Vote within College 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Nursing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Ellyn Matthews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Teresa Whited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2016-2018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2015-2018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May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May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435304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Appointed or Vote within College 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Pharmacy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effectLst/>
                        </a:rPr>
                        <a:t>Keith McCain</a:t>
                      </a:r>
                      <a:br>
                        <a:rPr lang="en-US" sz="1400" kern="1200">
                          <a:effectLst/>
                        </a:rPr>
                      </a:br>
                      <a:r>
                        <a:rPr lang="en-US" sz="1400" kern="1200">
                          <a:effectLst/>
                        </a:rPr>
                        <a:t>Cesar Compadre</a:t>
                      </a:r>
                      <a:endParaRPr lang="en-US" sz="110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2015-2017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2016-2018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  <a:t>July</a:t>
                      </a:r>
                      <a:br>
                        <a:rPr lang="en-US" sz="1400" kern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kern="1200" dirty="0" err="1">
                          <a:solidFill>
                            <a:schemeClr val="tx1"/>
                          </a:solidFill>
                          <a:effectLst/>
                        </a:rPr>
                        <a:t>July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</a:tr>
              <a:tr h="858207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-Abdallah Hayar manages website </a:t>
                      </a:r>
                      <a:r>
                        <a:rPr lang="en-US" sz="1400" kern="1200" dirty="0" smtClean="0">
                          <a:effectLst/>
                        </a:rPr>
                        <a:t>;</a:t>
                      </a:r>
                      <a:r>
                        <a:rPr lang="en-US" sz="1400" kern="1200" baseline="0" dirty="0" smtClean="0">
                          <a:effectLst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</a:rPr>
                        <a:t>-</a:t>
                      </a:r>
                      <a:r>
                        <a:rPr lang="en-US" sz="1400" kern="1200" dirty="0">
                          <a:effectLst/>
                        </a:rPr>
                        <a:t>Student Representative from GSA: Gregory </a:t>
                      </a:r>
                      <a:r>
                        <a:rPr lang="en-US" sz="1400" kern="1200" dirty="0" err="1" smtClean="0">
                          <a:effectLst/>
                        </a:rPr>
                        <a:t>Berbusse</a:t>
                      </a:r>
                      <a:r>
                        <a:rPr lang="en-US" sz="1400" kern="1200" dirty="0" smtClean="0">
                          <a:effectLst/>
                        </a:rPr>
                        <a:t>; -</a:t>
                      </a:r>
                      <a:r>
                        <a:rPr lang="en-US" sz="1400" kern="1200" dirty="0">
                          <a:effectLst/>
                        </a:rPr>
                        <a:t>OSPAN Representative: Lee Ann MacMillan </a:t>
                      </a:r>
                      <a:r>
                        <a:rPr lang="en-US" sz="1400" kern="1200" dirty="0" smtClean="0">
                          <a:effectLst/>
                        </a:rPr>
                        <a:t>Crow; -</a:t>
                      </a:r>
                      <a:r>
                        <a:rPr lang="en-US" sz="1400" kern="1200" dirty="0">
                          <a:effectLst/>
                        </a:rPr>
                        <a:t>UAMS Administrative Network Representative: Gunner Boysen</a:t>
                      </a:r>
                      <a:endParaRPr lang="en-US" sz="11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853" marR="9853" marT="4926" marB="492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4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Election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Andrew </a:t>
            </a:r>
            <a:r>
              <a:rPr lang="en-US" dirty="0"/>
              <a:t>James </a:t>
            </a:r>
            <a:r>
              <a:rPr lang="en-US" sz="2800" dirty="0" smtClean="0"/>
              <a:t>elected President-Elect; Associate Professor, COM; Dept. </a:t>
            </a:r>
            <a:r>
              <a:rPr lang="en-US" sz="2800" dirty="0"/>
              <a:t>of Psychiatry and </a:t>
            </a:r>
            <a:r>
              <a:rPr lang="en-US" sz="2800" dirty="0" smtClean="0"/>
              <a:t>Neurology </a:t>
            </a:r>
          </a:p>
          <a:p>
            <a:r>
              <a:rPr lang="en-US" dirty="0" smtClean="0"/>
              <a:t>Cindy </a:t>
            </a:r>
            <a:r>
              <a:rPr lang="en-US" dirty="0"/>
              <a:t>Kane </a:t>
            </a:r>
            <a:r>
              <a:rPr lang="en-US" sz="2800" dirty="0"/>
              <a:t>elected Member-at-Large, </a:t>
            </a:r>
            <a:r>
              <a:rPr lang="en-US" sz="2800" dirty="0"/>
              <a:t>Professor, COM, Dept</a:t>
            </a:r>
            <a:r>
              <a:rPr lang="en-US" sz="2800" dirty="0"/>
              <a:t>. of Neurobiology and Developmental Sciences, </a:t>
            </a:r>
            <a:endParaRPr lang="en-US" sz="2800" dirty="0"/>
          </a:p>
          <a:p>
            <a:r>
              <a:rPr lang="en-US" dirty="0" smtClean="0"/>
              <a:t>Grover Miller </a:t>
            </a:r>
            <a:r>
              <a:rPr lang="en-US" sz="2800" dirty="0" smtClean="0"/>
              <a:t>elected </a:t>
            </a:r>
            <a:r>
              <a:rPr lang="en-US" sz="2800" dirty="0"/>
              <a:t>Parliamentarian; Professor, Biochemistry &amp; Bioinformatics 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had 404 faculty members </a:t>
            </a:r>
            <a:r>
              <a:rPr lang="en-US" dirty="0" smtClean="0"/>
              <a:t>vote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Faculty Affairs Committee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486400" y="2743200"/>
            <a:ext cx="4192588" cy="900803"/>
          </a:xfrm>
        </p:spPr>
        <p:txBody>
          <a:bodyPr/>
          <a:lstStyle/>
          <a:p>
            <a:r>
              <a:rPr lang="en-US" sz="2800" dirty="0"/>
              <a:t>Cesar Compadre; Chair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890" y="1107649"/>
            <a:ext cx="5257800" cy="4953000"/>
          </a:xfrm>
        </p:spPr>
        <p:txBody>
          <a:bodyPr>
            <a:noAutofit/>
          </a:bodyPr>
          <a:lstStyle/>
          <a:p>
            <a:pPr fontAlgn="base"/>
            <a:endParaRPr lang="en-US" sz="1800" dirty="0" smtClean="0"/>
          </a:p>
          <a:p>
            <a:pPr marL="0" indent="0" fontAlgn="base">
              <a:buNone/>
            </a:pPr>
            <a:r>
              <a:rPr lang="en-US" sz="1800" dirty="0" smtClean="0"/>
              <a:t>Charges </a:t>
            </a:r>
            <a:r>
              <a:rPr lang="en-US" sz="1800" dirty="0"/>
              <a:t>of the committee are:</a:t>
            </a:r>
            <a:br>
              <a:rPr lang="en-US" sz="1800" dirty="0"/>
            </a:br>
            <a:endParaRPr lang="en-US" sz="1800" dirty="0" smtClean="0"/>
          </a:p>
          <a:p>
            <a:pPr fontAlgn="base"/>
            <a:r>
              <a:rPr lang="en-US" sz="1800" dirty="0" smtClean="0"/>
              <a:t>The </a:t>
            </a:r>
            <a:r>
              <a:rPr lang="en-US" sz="1800" dirty="0"/>
              <a:t>general facilitation of faculty at </a:t>
            </a:r>
            <a:r>
              <a:rPr lang="en-US" sz="1800" dirty="0" smtClean="0"/>
              <a:t>UAMS</a:t>
            </a:r>
          </a:p>
          <a:p>
            <a:pPr fontAlgn="base"/>
            <a:r>
              <a:rPr lang="en-US" sz="1800" dirty="0" smtClean="0"/>
              <a:t>Provide </a:t>
            </a:r>
            <a:r>
              <a:rPr lang="en-US" sz="1800" dirty="0"/>
              <a:t>a forum for beneficial suggestions, concerns, and complaints in this area and produce recommendations for the Senate to </a:t>
            </a:r>
            <a:r>
              <a:rPr lang="en-US" sz="1800" dirty="0" smtClean="0"/>
              <a:t>consider</a:t>
            </a:r>
          </a:p>
          <a:p>
            <a:pPr fontAlgn="base"/>
            <a:r>
              <a:rPr lang="en-US" sz="1800" dirty="0" err="1" smtClean="0"/>
              <a:t>Peprare</a:t>
            </a:r>
            <a:r>
              <a:rPr lang="en-US" sz="1800" dirty="0" smtClean="0"/>
              <a:t> and conduct the Annual Academic Senate Faculty Survey</a:t>
            </a:r>
          </a:p>
          <a:p>
            <a:pPr marL="0" indent="0" fontAlgn="base">
              <a:buNone/>
            </a:pPr>
            <a:endParaRPr lang="en-US" sz="1800" dirty="0" smtClean="0"/>
          </a:p>
          <a:p>
            <a:pPr marL="0" indent="0" fontAlgn="base">
              <a:buNone/>
            </a:pPr>
            <a:r>
              <a:rPr lang="en-US" sz="1800" dirty="0" smtClean="0"/>
              <a:t>The </a:t>
            </a:r>
            <a:r>
              <a:rPr lang="en-US" sz="1800" dirty="0"/>
              <a:t>initial areas of interest </a:t>
            </a:r>
            <a:r>
              <a:rPr lang="en-US" sz="1800" dirty="0" smtClean="0"/>
              <a:t>are:</a:t>
            </a:r>
          </a:p>
          <a:p>
            <a:pPr fontAlgn="base"/>
            <a:r>
              <a:rPr lang="en-US" sz="1800" dirty="0" smtClean="0"/>
              <a:t>Policy </a:t>
            </a:r>
            <a:r>
              <a:rPr lang="en-US" sz="1800" dirty="0"/>
              <a:t>concerning recruitment and retention of </a:t>
            </a:r>
            <a:r>
              <a:rPr lang="en-US" sz="1800" dirty="0" smtClean="0"/>
              <a:t>Faculty</a:t>
            </a:r>
            <a:endParaRPr lang="en-US" sz="1800" dirty="0"/>
          </a:p>
          <a:p>
            <a:pPr fontAlgn="base"/>
            <a:r>
              <a:rPr lang="en-US" sz="1800" dirty="0" smtClean="0"/>
              <a:t>Faculty </a:t>
            </a:r>
            <a:r>
              <a:rPr lang="en-US" sz="1800" dirty="0"/>
              <a:t>perspective on incentives, promotion, </a:t>
            </a:r>
            <a:r>
              <a:rPr lang="en-US" sz="1800" dirty="0" smtClean="0"/>
              <a:t>tenure</a:t>
            </a:r>
            <a:r>
              <a:rPr lang="en-US" sz="1800" dirty="0"/>
              <a:t> </a:t>
            </a:r>
            <a:r>
              <a:rPr lang="en-US" sz="1800" dirty="0" smtClean="0"/>
              <a:t>and </a:t>
            </a:r>
            <a:r>
              <a:rPr lang="en-US" sz="1800" dirty="0"/>
              <a:t>related </a:t>
            </a:r>
            <a:r>
              <a:rPr lang="en-US" sz="1800" dirty="0" smtClean="0"/>
              <a:t>policies</a:t>
            </a:r>
          </a:p>
          <a:p>
            <a:pPr fontAlgn="base"/>
            <a:r>
              <a:rPr lang="en-US" sz="1800" dirty="0" smtClean="0"/>
              <a:t>Academic </a:t>
            </a:r>
            <a:r>
              <a:rPr lang="en-US" sz="1800" dirty="0"/>
              <a:t>excellence (may go to a separate committee </a:t>
            </a:r>
            <a:r>
              <a:rPr lang="en-US" sz="1800" dirty="0" smtClean="0"/>
              <a:t>in </a:t>
            </a:r>
            <a:r>
              <a:rPr lang="en-US" sz="1800" dirty="0"/>
              <a:t>future)</a:t>
            </a:r>
          </a:p>
          <a:p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690" y="3164181"/>
            <a:ext cx="3031331" cy="479822"/>
          </a:xfrm>
        </p:spPr>
        <p:txBody>
          <a:bodyPr/>
          <a:lstStyle/>
          <a:p>
            <a:r>
              <a:rPr lang="en-US" dirty="0" smtClean="0"/>
              <a:t>Members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6259" y="3221568"/>
            <a:ext cx="3400541" cy="2989822"/>
          </a:xfrm>
          <a:solidFill>
            <a:schemeClr val="bg2">
              <a:lumMod val="90000"/>
              <a:alpha val="35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Phil </a:t>
            </a:r>
            <a:r>
              <a:rPr lang="en-US" sz="1800" dirty="0"/>
              <a:t>Breen</a:t>
            </a:r>
            <a:br>
              <a:rPr lang="en-US" sz="1800" dirty="0"/>
            </a:br>
            <a:r>
              <a:rPr lang="en-US" sz="1800" dirty="0"/>
              <a:t>Mahendran Mahadevan</a:t>
            </a:r>
            <a:br>
              <a:rPr lang="en-US" sz="1800" dirty="0"/>
            </a:br>
            <a:r>
              <a:rPr lang="en-US" sz="1800" dirty="0"/>
              <a:t>Laura K Smith-Olinde</a:t>
            </a:r>
            <a:br>
              <a:rPr lang="en-US" sz="1800" dirty="0"/>
            </a:br>
            <a:r>
              <a:rPr lang="en-US" sz="1800" dirty="0"/>
              <a:t>Alesia Ferguson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Maxim </a:t>
            </a:r>
            <a:r>
              <a:rPr lang="en-US" sz="1800" dirty="0" err="1"/>
              <a:t>Dobrestov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/>
              <a:t>Abdallah</a:t>
            </a:r>
            <a:r>
              <a:rPr lang="en-US" sz="1800" dirty="0"/>
              <a:t> </a:t>
            </a:r>
            <a:r>
              <a:rPr lang="en-US" sz="1800" dirty="0" err="1"/>
              <a:t>Hayar</a:t>
            </a: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Howard Hendrickson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190" y="1107649"/>
            <a:ext cx="1252190" cy="14848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888" y="6415772"/>
            <a:ext cx="1284843" cy="39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10133</TotalTime>
  <Words>1532</Words>
  <Application>Microsoft Office PowerPoint</Application>
  <PresentationFormat>On-screen Show (4:3)</PresentationFormat>
  <Paragraphs>497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Office Theme</vt:lpstr>
      <vt:lpstr>PowerPoint Presentation</vt:lpstr>
      <vt:lpstr>PowerPoint Presentation</vt:lpstr>
      <vt:lpstr>Business</vt:lpstr>
      <vt:lpstr>Year-End Report: Activities</vt:lpstr>
      <vt:lpstr>Year-End Report: Activities</vt:lpstr>
      <vt:lpstr>Collaboration, Communication</vt:lpstr>
      <vt:lpstr>PowerPoint Presentation</vt:lpstr>
      <vt:lpstr>2018 Election</vt:lpstr>
      <vt:lpstr>Faculty Affairs Committee </vt:lpstr>
      <vt:lpstr> Communications Committee </vt:lpstr>
      <vt:lpstr>PowerPoint Presentation</vt:lpstr>
      <vt:lpstr>Research Committee </vt:lpstr>
      <vt:lpstr>PowerPoint Presentation</vt:lpstr>
      <vt:lpstr>PowerPoint Presentation</vt:lpstr>
      <vt:lpstr>Education</vt:lpstr>
      <vt:lpstr>Research</vt:lpstr>
      <vt:lpstr>Faculty Affairs</vt:lpstr>
      <vt:lpstr>Communication</vt:lpstr>
      <vt:lpstr>Collegiality</vt:lpstr>
      <vt:lpstr>Satisfaction</vt:lpstr>
      <vt:lpstr>Invited Speaker</vt:lpstr>
    </vt:vector>
  </TitlesOfParts>
  <Company>UAMS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Ferguson, Alesia</dc:creator>
  <cp:lastModifiedBy>Lefler, Leanne</cp:lastModifiedBy>
  <cp:revision>127</cp:revision>
  <dcterms:created xsi:type="dcterms:W3CDTF">2015-10-06T16:50:15Z</dcterms:created>
  <dcterms:modified xsi:type="dcterms:W3CDTF">2018-05-08T18:07:23Z</dcterms:modified>
</cp:coreProperties>
</file>